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12"/>
  </p:notesMasterIdLst>
  <p:sldIdLst>
    <p:sldId id="781" r:id="rId5"/>
    <p:sldId id="796" r:id="rId6"/>
    <p:sldId id="801" r:id="rId7"/>
    <p:sldId id="797" r:id="rId8"/>
    <p:sldId id="798" r:id="rId9"/>
    <p:sldId id="800" r:id="rId10"/>
    <p:sldId id="7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C8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973A7-E5F2-47C7-9E96-1CEF73E1E148}" v="1" dt="2022-06-23T12:13:19.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6549"/>
  </p:normalViewPr>
  <p:slideViewPr>
    <p:cSldViewPr snapToObjects="1">
      <p:cViewPr varScale="1">
        <p:scale>
          <a:sx n="57" d="100"/>
          <a:sy n="57" d="100"/>
        </p:scale>
        <p:origin x="768" y="48"/>
      </p:cViewPr>
      <p:guideLst>
        <p:guide orient="horz" pos="2160"/>
        <p:guide pos="3840"/>
      </p:guideLst>
    </p:cSldViewPr>
  </p:slideViewPr>
  <p:notesTextViewPr>
    <p:cViewPr>
      <p:scale>
        <a:sx n="85" d="100"/>
        <a:sy n="85" d="100"/>
      </p:scale>
      <p:origin x="0" y="0"/>
    </p:cViewPr>
  </p:notesTextViewPr>
  <p:sorterViewPr>
    <p:cViewPr>
      <p:scale>
        <a:sx n="66" d="100"/>
        <a:sy n="66" d="100"/>
      </p:scale>
      <p:origin x="0" y="0"/>
    </p:cViewPr>
  </p:sorterViewPr>
  <p:notesViewPr>
    <p:cSldViewPr snapToObjects="1">
      <p:cViewPr varScale="1">
        <p:scale>
          <a:sx n="120" d="100"/>
          <a:sy n="120" d="100"/>
        </p:scale>
        <p:origin x="100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28178-D9A5-5C4C-92FD-DC971D06D3F0}"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29B46-8B5B-6541-980A-C2D12B93E6A4}" type="slidenum">
              <a:rPr lang="en-US" smtClean="0"/>
              <a:t>‹nr.›</a:t>
            </a:fld>
            <a:endParaRPr lang="en-US"/>
          </a:p>
        </p:txBody>
      </p:sp>
    </p:spTree>
    <p:extLst>
      <p:ext uri="{BB962C8B-B14F-4D97-AF65-F5344CB8AC3E}">
        <p14:creationId xmlns:p14="http://schemas.microsoft.com/office/powerpoint/2010/main" val="45884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gcca.eu/" TargetMode="External"/><Relationship Id="rId3" Type="http://schemas.openxmlformats.org/officeDocument/2006/relationships/hyperlink" Target="https://ctk.climatecentre.org/downloads/modules/training_downloads/3a%20FAQ%20Climate%20finance%20and%20the%20Red%20Cross%20Red%20Crescent.pdf" TargetMode="External"/><Relationship Id="rId7" Type="http://schemas.openxmlformats.org/officeDocument/2006/relationships/hyperlink" Target="https://public.wmo.int/en/climate-risk-and-early-warning-systems-crews#:~:text=The%20specialized%20Climate%20Risk%20and,the%20world%27s%20most%20vulnerable%20countries.2020%20IFRC%20-%20CREWS%20PARTNERSHIP:%20file:///C:/Users/clco/Downloads/Final_CREWS_AR_2020_webspread%20(1).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adaptation-fund.org/" TargetMode="External"/><Relationship Id="rId5" Type="http://schemas.openxmlformats.org/officeDocument/2006/relationships/hyperlink" Target="https://www.thegef.org/" TargetMode="External"/><Relationship Id="rId4" Type="http://schemas.openxmlformats.org/officeDocument/2006/relationships/hyperlink" Target="https://www.greenclimate.fund/" TargetMode="External"/><Relationship Id="rId9" Type="http://schemas.openxmlformats.org/officeDocument/2006/relationships/hyperlink" Target="https://ctk.climatecentre.org/downloads/modules/training_downloads/2d%20Fact%20Sheet%20on%20Health%20and%20Climate%20Finance%20FEB202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reenclimate.fund/about/partners/a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4.unfccc.int/sites/NAPC/Documents/Supplements/IFRC%20NAPs%202013.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sz="1200" b="1" noProof="0" dirty="0">
                <a:solidFill>
                  <a:srgbClr val="FF0000"/>
                </a:solidFill>
              </a:rPr>
              <a:t>Photo credit: Pat Byrnes for the CBA14 Conference </a:t>
            </a:r>
          </a:p>
          <a:p>
            <a:pPr marL="0" lvl="0" indent="0" algn="l" rtl="0">
              <a:lnSpc>
                <a:spcPct val="100000"/>
              </a:lnSpc>
              <a:spcBef>
                <a:spcPts val="0"/>
              </a:spcBef>
              <a:spcAft>
                <a:spcPts val="0"/>
              </a:spcAft>
              <a:buClr>
                <a:schemeClr val="dk1"/>
              </a:buClr>
              <a:buSzPts val="1100"/>
              <a:buFont typeface="Arial"/>
              <a:buNone/>
            </a:pPr>
            <a:endParaRPr lang="en-GB" sz="1200" b="1" noProof="0" dirty="0">
              <a:solidFill>
                <a:srgbClr val="FF0000"/>
              </a:solidFill>
            </a:endParaRPr>
          </a:p>
          <a:p>
            <a:r>
              <a:rPr lang="da-DK" altLang="en-US" sz="1200" b="1" dirty="0"/>
              <a:t>Notes</a:t>
            </a:r>
            <a:r>
              <a:rPr lang="da-DK" altLang="en-US" sz="1200" b="1" baseline="0" dirty="0"/>
              <a:t> for the </a:t>
            </a:r>
            <a:r>
              <a:rPr lang="en-GB" altLang="en-US" sz="1200" b="1" baseline="0" noProof="0" dirty="0"/>
              <a:t>Facilitator:</a:t>
            </a:r>
            <a:r>
              <a:rPr lang="da-DK" altLang="en-US" sz="1200" b="1" baseline="0" dirty="0"/>
              <a:t> </a:t>
            </a:r>
          </a:p>
          <a:p>
            <a:pPr marL="0" lvl="0" indent="0" algn="l" rtl="0">
              <a:lnSpc>
                <a:spcPct val="100000"/>
              </a:lnSpc>
              <a:spcBef>
                <a:spcPts val="0"/>
              </a:spcBef>
              <a:spcAft>
                <a:spcPts val="0"/>
              </a:spcAft>
              <a:buClr>
                <a:schemeClr val="dk1"/>
              </a:buClr>
              <a:buSzPts val="1100"/>
              <a:buFont typeface="Arial"/>
              <a:buNone/>
            </a:pPr>
            <a:r>
              <a:rPr lang="en-GB" sz="1200" b="0" noProof="0" dirty="0">
                <a:solidFill>
                  <a:srgbClr val="FF0000"/>
                </a:solidFill>
              </a:rPr>
              <a:t>Facilitator notes are provided with each slide as a support and are not comprehensive. </a:t>
            </a:r>
          </a:p>
          <a:p>
            <a:pPr marL="0" lvl="0" indent="0" algn="l" rtl="0">
              <a:lnSpc>
                <a:spcPct val="100000"/>
              </a:lnSpc>
              <a:spcBef>
                <a:spcPts val="0"/>
              </a:spcBef>
              <a:spcAft>
                <a:spcPts val="0"/>
              </a:spcAft>
              <a:buClr>
                <a:schemeClr val="dk1"/>
              </a:buClr>
              <a:buSzPts val="1100"/>
              <a:buFont typeface="Arial"/>
              <a:buNone/>
            </a:pPr>
            <a:endParaRPr lang="en-GB" sz="1200" b="0" noProof="0" dirty="0">
              <a:solidFill>
                <a:srgbClr val="FF0000"/>
              </a:solidFill>
            </a:endParaRPr>
          </a:p>
          <a:p>
            <a:pPr marL="0" lvl="0" indent="0" algn="l" rtl="0">
              <a:lnSpc>
                <a:spcPct val="100000"/>
              </a:lnSpc>
              <a:spcBef>
                <a:spcPts val="0"/>
              </a:spcBef>
              <a:spcAft>
                <a:spcPts val="0"/>
              </a:spcAft>
              <a:buClr>
                <a:schemeClr val="dk1"/>
              </a:buClr>
              <a:buSzPts val="1100"/>
              <a:buFont typeface="Arial"/>
              <a:buNone/>
            </a:pPr>
            <a:r>
              <a:rPr lang="en-GB" sz="1200" b="0" noProof="0" dirty="0">
                <a:solidFill>
                  <a:srgbClr val="FF0000"/>
                </a:solidFill>
              </a:rPr>
              <a:t>Facilitators are encouraged to add background information and to contextualise the presentation.</a:t>
            </a:r>
          </a:p>
          <a:p>
            <a:pPr marL="0" lvl="0" indent="0" algn="l" rtl="0">
              <a:lnSpc>
                <a:spcPct val="100000"/>
              </a:lnSpc>
              <a:spcBef>
                <a:spcPts val="0"/>
              </a:spcBef>
              <a:spcAft>
                <a:spcPts val="0"/>
              </a:spcAft>
              <a:buClr>
                <a:schemeClr val="dk1"/>
              </a:buClr>
              <a:buSzPts val="1100"/>
              <a:buFont typeface="Arial"/>
              <a:buNone/>
            </a:pPr>
            <a:endParaRPr lang="en-GB" sz="1200" b="0" noProof="0" dirty="0">
              <a:solidFill>
                <a:srgbClr val="FF0000"/>
              </a:solidFill>
            </a:endParaRPr>
          </a:p>
          <a:p>
            <a:pPr marL="0" lvl="0" indent="0" algn="l" rtl="0">
              <a:lnSpc>
                <a:spcPct val="100000"/>
              </a:lnSpc>
              <a:spcBef>
                <a:spcPts val="0"/>
              </a:spcBef>
              <a:spcAft>
                <a:spcPts val="0"/>
              </a:spcAft>
              <a:buClr>
                <a:schemeClr val="dk1"/>
              </a:buClr>
              <a:buSzPts val="1100"/>
              <a:buFont typeface="Arial"/>
              <a:buNone/>
            </a:pPr>
            <a:r>
              <a:rPr lang="en-GB" sz="1200" noProof="0" dirty="0"/>
              <a:t>The following presentation outlines what climate finance is, how health is currently incorporated into climate finance and how national societies can engage in climate finance for health adaptation </a:t>
            </a:r>
          </a:p>
          <a:p>
            <a:pPr marL="0" lvl="0" indent="0" algn="l" rtl="0">
              <a:lnSpc>
                <a:spcPct val="100000"/>
              </a:lnSpc>
              <a:spcBef>
                <a:spcPts val="0"/>
              </a:spcBef>
              <a:spcAft>
                <a:spcPts val="0"/>
              </a:spcAft>
              <a:buClr>
                <a:schemeClr val="dk1"/>
              </a:buClr>
              <a:buSzPts val="1100"/>
              <a:buFont typeface="Arial"/>
              <a:buNone/>
            </a:pPr>
            <a:endParaRPr lang="en-GB" sz="1200" noProof="0" dirty="0"/>
          </a:p>
          <a:p>
            <a:pPr marL="0" lvl="0" indent="0" algn="l" rtl="0">
              <a:lnSpc>
                <a:spcPct val="100000"/>
              </a:lnSpc>
              <a:spcBef>
                <a:spcPts val="0"/>
              </a:spcBef>
              <a:spcAft>
                <a:spcPts val="0"/>
              </a:spcAft>
              <a:buClr>
                <a:schemeClr val="dk1"/>
              </a:buClr>
              <a:buSzPts val="1100"/>
              <a:buFont typeface="Arial"/>
              <a:buNone/>
            </a:pPr>
            <a:r>
              <a:rPr lang="en-GB" sz="1200" noProof="0" dirty="0"/>
              <a:t>Note: All photos in this presentation are credited to the Climate Centre unless otherwise mentioned. </a:t>
            </a:r>
          </a:p>
          <a:p>
            <a:endParaRPr lang="en-US" dirty="0"/>
          </a:p>
        </p:txBody>
      </p:sp>
      <p:sp>
        <p:nvSpPr>
          <p:cNvPr id="4" name="Slide Number Placeholder 3"/>
          <p:cNvSpPr>
            <a:spLocks noGrp="1"/>
          </p:cNvSpPr>
          <p:nvPr>
            <p:ph type="sldNum" sz="quarter" idx="5"/>
          </p:nvPr>
        </p:nvSpPr>
        <p:spPr/>
        <p:txBody>
          <a:bodyPr/>
          <a:lstStyle/>
          <a:p>
            <a:fld id="{3FF29B46-8B5B-6541-980A-C2D12B93E6A4}" type="slidenum">
              <a:rPr lang="en-US" smtClean="0"/>
              <a:t>1</a:t>
            </a:fld>
            <a:endParaRPr lang="en-US"/>
          </a:p>
        </p:txBody>
      </p:sp>
    </p:spTree>
    <p:extLst>
      <p:ext uri="{BB962C8B-B14F-4D97-AF65-F5344CB8AC3E}">
        <p14:creationId xmlns:p14="http://schemas.microsoft.com/office/powerpoint/2010/main" val="86342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b="1" dirty="0"/>
              <a:t>Climate finance is public or private finance</a:t>
            </a:r>
            <a:r>
              <a:rPr lang="en-US" dirty="0"/>
              <a:t> dedicated to reducing greenhouse gas emissions (climate change mitigation) or strengthening the ability to manage climate change impacts (climate change adaptation). The work of National RCRC Societies on disaster risk reduction, preparedness, resilience and reducing vulnerability aligns with the purpose of finance for climate change adaptation. More background information can be found in the IFRC Climate Finance FAQ: </a:t>
            </a:r>
            <a:r>
              <a:rPr lang="en-US" dirty="0">
                <a:hlinkClick r:id="rId3"/>
              </a:rPr>
              <a:t>https://ctk.climatecentre.org/downloads/modules/training_downloads/3a%20FAQ%20Climate%20finance%20and%20the%20Red%20Cross%20Red%20Crescent.pdf</a:t>
            </a:r>
            <a:endParaRPr lang="en-US" dirty="0"/>
          </a:p>
          <a:p>
            <a:r>
              <a:rPr lang="en-US" dirty="0"/>
              <a:t>.</a:t>
            </a:r>
            <a:endParaRPr lang="en-US" dirty="0">
              <a:cs typeface="Calibri"/>
            </a:endParaRPr>
          </a:p>
          <a:p>
            <a:endParaRPr lang="en-US" dirty="0"/>
          </a:p>
          <a:p>
            <a:r>
              <a:rPr lang="en-US" b="1" dirty="0"/>
              <a:t>Climate finance comes from a broad variety of sources</a:t>
            </a:r>
            <a:r>
              <a:rPr lang="en-US" dirty="0"/>
              <a:t>. Most climate finance globally is in the form of loans from private banks, development banks, or governments. For national societies, grants from governments or dedicated climate funds are the most appropriate type of climate finance. These grants could come from bilateral donors, national climate funds, or multilateral climate funds like the </a:t>
            </a:r>
            <a:r>
              <a:rPr lang="en-US" dirty="0">
                <a:hlinkClick r:id="rId4"/>
              </a:rPr>
              <a:t>GCF</a:t>
            </a:r>
            <a:r>
              <a:rPr lang="en-US" dirty="0"/>
              <a:t>, </a:t>
            </a:r>
            <a:r>
              <a:rPr lang="en-US" dirty="0">
                <a:hlinkClick r:id="rId5"/>
              </a:rPr>
              <a:t>GEF</a:t>
            </a:r>
            <a:r>
              <a:rPr lang="en-US" dirty="0"/>
              <a:t>, </a:t>
            </a:r>
            <a:r>
              <a:rPr lang="en-US" dirty="0">
                <a:hlinkClick r:id="rId6"/>
              </a:rPr>
              <a:t>Adaptation Fund</a:t>
            </a:r>
            <a:r>
              <a:rPr lang="en-US" dirty="0"/>
              <a:t>, </a:t>
            </a:r>
            <a:r>
              <a:rPr lang="en-US" dirty="0">
                <a:hlinkClick r:id="rId7"/>
              </a:rPr>
              <a:t>CREWS</a:t>
            </a:r>
            <a:r>
              <a:rPr lang="en-US" dirty="0"/>
              <a:t>, or </a:t>
            </a:r>
            <a:r>
              <a:rPr lang="en-US" dirty="0">
                <a:hlinkClick r:id="rId8"/>
              </a:rPr>
              <a:t>GCCA+</a:t>
            </a:r>
            <a:r>
              <a:rPr lang="en-US" dirty="0"/>
              <a:t>.  </a:t>
            </a:r>
            <a:endParaRPr lang="en-US" dirty="0">
              <a:cs typeface="Calibri"/>
            </a:endParaRPr>
          </a:p>
          <a:p>
            <a:endParaRPr lang="en-US" dirty="0"/>
          </a:p>
          <a:p>
            <a:r>
              <a:rPr lang="en-US" dirty="0"/>
              <a:t>Through the Paris Agreement in 2015, high income countries committed to allocating USD 100 billion a year to global mitigation and adaptation by 2020, 50% to adaptation and 50% to mitigation (UNFCCC, n.d.). This goal has yet to be achieved and the vast majority of funding is directed towards mitigation efforts. An OCED report noted that in 2019 only 80 million had been designated to climate finance with 60 billion of that going towards mitigation (</a:t>
            </a:r>
            <a:r>
              <a:rPr lang="en-US" dirty="0" err="1"/>
              <a:t>Timperely</a:t>
            </a:r>
            <a:r>
              <a:rPr lang="en-US" dirty="0"/>
              <a:t>, 2021). </a:t>
            </a:r>
            <a:endParaRPr lang="en-US"/>
          </a:p>
          <a:p>
            <a:endParaRPr lang="en-US" dirty="0"/>
          </a:p>
          <a:p>
            <a:pPr>
              <a:defRPr/>
            </a:pPr>
            <a:r>
              <a:rPr lang="en-US" dirty="0"/>
              <a:t>Through the next couple of slides, we aim to tell the story of where health fits into climate adaptation funding and why it is important to include heath as an urgent priority in climate adaptation funding.  Huge shout out to our colleague Rebeka </a:t>
            </a:r>
            <a:r>
              <a:rPr lang="en-US" dirty="0" err="1"/>
              <a:t>Ryvola</a:t>
            </a:r>
            <a:r>
              <a:rPr lang="en-US" dirty="0"/>
              <a:t> for the amazing visuals. </a:t>
            </a:r>
            <a:endParaRPr lang="en-US" dirty="0">
              <a:cs typeface="Calibri"/>
            </a:endParaRPr>
          </a:p>
          <a:p>
            <a:endParaRPr lang="en-US" dirty="0"/>
          </a:p>
          <a:p>
            <a:r>
              <a:rPr lang="en-US" dirty="0"/>
              <a:t>More relevant reading on health and climate finance can be found here: </a:t>
            </a:r>
            <a:r>
              <a:rPr lang="en-US" dirty="0">
                <a:hlinkClick r:id="rId9"/>
              </a:rPr>
              <a:t>https://ctk.climatecentre.org/downloads/modules/training_downloads/2d%20Fact%20Sheet%20on%20Health%20and%20Climate%20Finance%20FEB2022.pdf</a:t>
            </a:r>
            <a:endParaRPr lang="en-US" dirty="0">
              <a:cs typeface="Calibri"/>
              <a:hlinkClick r:id="rId9"/>
            </a:endParaRPr>
          </a:p>
          <a:p>
            <a:endParaRPr lang="en-US" dirty="0">
              <a:cs typeface="Calibri" panose="020F0502020204030204"/>
            </a:endParaRPr>
          </a:p>
          <a:p>
            <a:endParaRPr lang="en-US" dirty="0"/>
          </a:p>
          <a:p>
            <a:endParaRPr lang="en-US" dirty="0"/>
          </a:p>
          <a:p>
            <a:r>
              <a:rPr lang="en-US" dirty="0"/>
              <a:t>Sources:</a:t>
            </a:r>
          </a:p>
          <a:p>
            <a:endParaRPr lang="en-US" dirty="0"/>
          </a:p>
          <a:p>
            <a:r>
              <a:rPr lang="en-US" dirty="0"/>
              <a:t>Timperley, 2021.  The broken $100-billion promise of climate finance and how to fix it. Nature. Retrieved from: https://www.nature.com/articles/d41586-021-02846-3</a:t>
            </a:r>
          </a:p>
          <a:p>
            <a:endParaRPr lang="en-US" dirty="0"/>
          </a:p>
          <a:p>
            <a:r>
              <a:rPr lang="en-US" dirty="0"/>
              <a:t>UNFCCC (n.d.) Climate finance in the negotiations. Retrieved from: https://unfccc.int/topics/climatefinance/the-big-picture/climate-finance-in-the-negotiations </a:t>
            </a:r>
          </a:p>
        </p:txBody>
      </p:sp>
      <p:sp>
        <p:nvSpPr>
          <p:cNvPr id="4" name="Slide Number Placeholder 3"/>
          <p:cNvSpPr>
            <a:spLocks noGrp="1"/>
          </p:cNvSpPr>
          <p:nvPr>
            <p:ph type="sldNum" sz="quarter" idx="5"/>
          </p:nvPr>
        </p:nvSpPr>
        <p:spPr/>
        <p:txBody>
          <a:bodyPr/>
          <a:lstStyle/>
          <a:p>
            <a:fld id="{3FF29B46-8B5B-6541-980A-C2D12B93E6A4}" type="slidenum">
              <a:rPr lang="en-US" smtClean="0"/>
              <a:t>2</a:t>
            </a:fld>
            <a:endParaRPr lang="en-US"/>
          </a:p>
        </p:txBody>
      </p:sp>
    </p:spTree>
    <p:extLst>
      <p:ext uri="{BB962C8B-B14F-4D97-AF65-F5344CB8AC3E}">
        <p14:creationId xmlns:p14="http://schemas.microsoft.com/office/powerpoint/2010/main" val="343407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credit: Rebeka </a:t>
            </a:r>
            <a:r>
              <a:rPr lang="en-US" b="1" dirty="0" err="1"/>
              <a:t>Ryvola</a:t>
            </a:r>
            <a:r>
              <a:rPr lang="en-US" b="1" dirty="0"/>
              <a:t> for the Red Cross Climate Centre</a:t>
            </a:r>
          </a:p>
          <a:p>
            <a:endParaRPr lang="en-US" b="1" dirty="0"/>
          </a:p>
          <a:p>
            <a:r>
              <a:rPr lang="en-US" b="1" dirty="0"/>
              <a:t>Notes:</a:t>
            </a:r>
          </a:p>
          <a:p>
            <a:endParaRPr lang="en-US" dirty="0"/>
          </a:p>
          <a:p>
            <a:r>
              <a:rPr lang="en-US" dirty="0"/>
              <a:t>Within adaptation, climate finance allocations fall far short on the needs. We have less than eight years to increase climate adaptation funding from 30 Billion to at least 140 billion to meet the funding need for climate adaptation. </a:t>
            </a:r>
            <a:endParaRPr lang="en-US" dirty="0">
              <a:cs typeface="Calibri"/>
            </a:endParaRPr>
          </a:p>
        </p:txBody>
      </p:sp>
      <p:sp>
        <p:nvSpPr>
          <p:cNvPr id="4" name="Slide Number Placeholder 3"/>
          <p:cNvSpPr>
            <a:spLocks noGrp="1"/>
          </p:cNvSpPr>
          <p:nvPr>
            <p:ph type="sldNum" sz="quarter" idx="5"/>
          </p:nvPr>
        </p:nvSpPr>
        <p:spPr/>
        <p:txBody>
          <a:bodyPr/>
          <a:lstStyle/>
          <a:p>
            <a:fld id="{3FF29B46-8B5B-6541-980A-C2D12B93E6A4}" type="slidenum">
              <a:rPr lang="en-US" smtClean="0"/>
              <a:t>3</a:t>
            </a:fld>
            <a:endParaRPr lang="en-US"/>
          </a:p>
        </p:txBody>
      </p:sp>
    </p:spTree>
    <p:extLst>
      <p:ext uri="{BB962C8B-B14F-4D97-AF65-F5344CB8AC3E}">
        <p14:creationId xmlns:p14="http://schemas.microsoft.com/office/powerpoint/2010/main" val="202509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 Rebeka </a:t>
            </a:r>
            <a:r>
              <a:rPr lang="en-US" b="1" dirty="0" err="1"/>
              <a:t>Ryvola</a:t>
            </a:r>
            <a:r>
              <a:rPr lang="en-US" b="1" dirty="0"/>
              <a:t> for the Red Cross Climate Centre</a:t>
            </a:r>
          </a:p>
          <a:p>
            <a:endParaRPr lang="en-US" dirty="0"/>
          </a:p>
          <a:p>
            <a:r>
              <a:rPr lang="en-US" b="1" dirty="0"/>
              <a:t>Notes:</a:t>
            </a:r>
          </a:p>
          <a:p>
            <a:endParaRPr lang="en-US" dirty="0"/>
          </a:p>
          <a:p>
            <a:r>
              <a:rPr lang="en-US" dirty="0"/>
              <a:t>Of the current climate adaptation funding, only 1.6% goes towards the health sector. Only four multilateral development banks (out of 27) have contributed to health adaptation funding with majority of the funding coming from the Green Climate Fund since 2016. </a:t>
            </a:r>
          </a:p>
          <a:p>
            <a:endParaRPr lang="en-US" dirty="0"/>
          </a:p>
          <a:p>
            <a:r>
              <a:rPr lang="en-US" dirty="0">
                <a:cs typeface="Calibri" panose="020F0502020204030204"/>
              </a:rPr>
              <a:t>Please note: </a:t>
            </a:r>
          </a:p>
          <a:p>
            <a:r>
              <a:rPr lang="en-US" b="1" dirty="0"/>
              <a:t>Major climate funds are difficult to access for the Red Cross Red Crescent. </a:t>
            </a:r>
            <a:r>
              <a:rPr lang="en-US" dirty="0"/>
              <a:t>Though billions of dollars are being channeled to funds like the GCF, GEF, and Adaptation Fund, accessing this finance requires completing a very costly and demanding accreditation process. As a result, most climate finance is allocated to international </a:t>
            </a:r>
            <a:r>
              <a:rPr lang="en-US" dirty="0" err="1"/>
              <a:t>organisations</a:t>
            </a:r>
            <a:r>
              <a:rPr lang="en-US" dirty="0"/>
              <a:t> that have the capacity to undertake accreditation. National societies cannot directly apply for climate finance from these funds, but they can be an implementing partner for an </a:t>
            </a:r>
            <a:r>
              <a:rPr lang="en-US" dirty="0">
                <a:hlinkClick r:id="rId3"/>
              </a:rPr>
              <a:t>accredited entity</a:t>
            </a:r>
            <a:r>
              <a:rPr lang="en-US" dirty="0"/>
              <a:t>. For example, accredited entity UNDP manages the CF project, and the NS and IFRC work as the implementing partners. Developing these partnerships is vital to be included in project concept notes and funding proposals. </a:t>
            </a:r>
            <a:endParaRPr lang="en-US" dirty="0">
              <a:cs typeface="Calibri"/>
            </a:endParaRPr>
          </a:p>
        </p:txBody>
      </p:sp>
      <p:sp>
        <p:nvSpPr>
          <p:cNvPr id="4" name="Slide Number Placeholder 3"/>
          <p:cNvSpPr>
            <a:spLocks noGrp="1"/>
          </p:cNvSpPr>
          <p:nvPr>
            <p:ph type="sldNum" sz="quarter" idx="5"/>
          </p:nvPr>
        </p:nvSpPr>
        <p:spPr/>
        <p:txBody>
          <a:bodyPr/>
          <a:lstStyle/>
          <a:p>
            <a:fld id="{3FF29B46-8B5B-6541-980A-C2D12B93E6A4}" type="slidenum">
              <a:rPr lang="en-US" smtClean="0"/>
              <a:t>4</a:t>
            </a:fld>
            <a:endParaRPr lang="en-US"/>
          </a:p>
        </p:txBody>
      </p:sp>
    </p:spTree>
    <p:extLst>
      <p:ext uri="{BB962C8B-B14F-4D97-AF65-F5344CB8AC3E}">
        <p14:creationId xmlns:p14="http://schemas.microsoft.com/office/powerpoint/2010/main" val="298977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 Rebeka </a:t>
            </a:r>
            <a:r>
              <a:rPr lang="en-US" b="1" dirty="0" err="1"/>
              <a:t>Ryvola</a:t>
            </a:r>
            <a:r>
              <a:rPr lang="en-US" b="1" dirty="0"/>
              <a:t> for the Red Cross Climate Centre</a:t>
            </a:r>
          </a:p>
          <a:p>
            <a:endParaRPr lang="en-US" dirty="0"/>
          </a:p>
          <a:p>
            <a:r>
              <a:rPr lang="en-US" b="1" dirty="0"/>
              <a:t>Notes:</a:t>
            </a:r>
          </a:p>
          <a:p>
            <a:endParaRPr lang="en-US" dirty="0"/>
          </a:p>
          <a:p>
            <a:r>
              <a:rPr lang="en-US" dirty="0"/>
              <a:t>When we look at where funding is being sent compared to need, you can see that often the most vulnerable countries to climate change are not getting the most funding for health-related climate adaptation. Only half of the 20 most vulnerable countries received any funding and only 1 in the bottom five. None of the countries with the highest health vulnerability as defined by ND-GAIN (shown here by the countries in red) received any funding. </a:t>
            </a:r>
          </a:p>
          <a:p>
            <a:endParaRPr lang="en-US" dirty="0"/>
          </a:p>
          <a:p>
            <a:r>
              <a:rPr lang="en-US" dirty="0"/>
              <a:t>All of the countries listed here received less funding per project than the average funding per project out of the 154 total health-related climate adaptation projects identified. The average funding per project is more than 4 times higher than the funding per project received by the 20 most vulnerable countries (total average = 3.038 USD millions/project; average for 20 here =  0.726 USD millions/project). </a:t>
            </a:r>
          </a:p>
          <a:p>
            <a:endParaRPr lang="en-US" dirty="0"/>
          </a:p>
          <a:p>
            <a:r>
              <a:rPr lang="en-US" dirty="0"/>
              <a:t>Take away messages from these three slides:</a:t>
            </a:r>
          </a:p>
          <a:p>
            <a:r>
              <a:rPr lang="en-US" dirty="0"/>
              <a:t>Climate adaptation finance is not enough to meet the funding need. </a:t>
            </a:r>
          </a:p>
          <a:p>
            <a:r>
              <a:rPr lang="en-US" dirty="0"/>
              <a:t>Only 1.6% of climate adaptation funding goes to the health sector. </a:t>
            </a:r>
          </a:p>
          <a:p>
            <a:r>
              <a:rPr lang="en-US" dirty="0"/>
              <a:t>Of health-related climate adaptation funding, countries that are most vulnerable are receiving less funding or no funding at all. </a:t>
            </a:r>
          </a:p>
        </p:txBody>
      </p:sp>
      <p:sp>
        <p:nvSpPr>
          <p:cNvPr id="4" name="Slide Number Placeholder 3"/>
          <p:cNvSpPr>
            <a:spLocks noGrp="1"/>
          </p:cNvSpPr>
          <p:nvPr>
            <p:ph type="sldNum" sz="quarter" idx="5"/>
          </p:nvPr>
        </p:nvSpPr>
        <p:spPr/>
        <p:txBody>
          <a:bodyPr/>
          <a:lstStyle/>
          <a:p>
            <a:fld id="{3FF29B46-8B5B-6541-980A-C2D12B93E6A4}" type="slidenum">
              <a:rPr lang="en-US" smtClean="0"/>
              <a:t>5</a:t>
            </a:fld>
            <a:endParaRPr lang="en-US"/>
          </a:p>
        </p:txBody>
      </p:sp>
    </p:spTree>
    <p:extLst>
      <p:ext uri="{BB962C8B-B14F-4D97-AF65-F5344CB8AC3E}">
        <p14:creationId xmlns:p14="http://schemas.microsoft.com/office/powerpoint/2010/main" val="50053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 Rebeka </a:t>
            </a:r>
            <a:r>
              <a:rPr lang="en-US" b="1" dirty="0" err="1"/>
              <a:t>Ryvola</a:t>
            </a:r>
            <a:r>
              <a:rPr lang="en-US" b="1" dirty="0"/>
              <a:t> for the Red Cross Climate Centre</a:t>
            </a:r>
          </a:p>
          <a:p>
            <a:endParaRPr lang="en-US" dirty="0"/>
          </a:p>
          <a:p>
            <a:r>
              <a:rPr lang="en-US" b="1" dirty="0"/>
              <a:t>Notes:</a:t>
            </a:r>
            <a:endParaRPr lang="en-US" b="1" dirty="0">
              <a:cs typeface="Calibri"/>
            </a:endParaRPr>
          </a:p>
          <a:p>
            <a:endParaRPr lang="en-US" dirty="0"/>
          </a:p>
          <a:p>
            <a:r>
              <a:rPr lang="en-US" dirty="0"/>
              <a:t>Why should health-related climate adaptation be prioritized?</a:t>
            </a:r>
          </a:p>
          <a:p>
            <a:endParaRPr lang="en-US" dirty="0"/>
          </a:p>
          <a:p>
            <a:r>
              <a:rPr lang="en-US" dirty="0"/>
              <a:t>It is impossible to isolate the interrelated layers that determine climate vulnerability. This image shows some of the many layers that can contribute to vulnerability and amplify negative health outcomes of a climatic event. It is possible to adapt to climate change by strengthening health systems and reducing adverse health outcomes to climate impacts while ensuring that overlapping risk factors are addressed at the same time. </a:t>
            </a:r>
            <a:r>
              <a:rPr lang="en-US" sz="1200" b="0" i="0" u="none" strike="noStrike" kern="1200" dirty="0">
                <a:solidFill>
                  <a:schemeClr val="tx1"/>
                </a:solidFill>
                <a:effectLst/>
                <a:latin typeface="+mn-lt"/>
                <a:ea typeface="+mn-ea"/>
                <a:cs typeface="+mn-cs"/>
              </a:rPr>
              <a:t>If health systems and health consequences are not widely considered in climate adaptation initiatives, there are more likely to be negative consequences like disease, death, and trauma from disasters, sea level rise, and changes in ecosystems. This will be amplified in countries that have the least ability to adapt.</a:t>
            </a:r>
            <a:endParaRPr lang="en-US" dirty="0"/>
          </a:p>
          <a:p>
            <a:endParaRPr lang="en-US" dirty="0"/>
          </a:p>
          <a:p>
            <a:r>
              <a:rPr lang="en-US" dirty="0"/>
              <a:t>Systems-level thinking drives adaptation projects to be dynamic and comprehensive, ensuring that interrelated components are simultaneously and effectively addressed. </a:t>
            </a:r>
          </a:p>
          <a:p>
            <a:endParaRPr lang="en-US" dirty="0"/>
          </a:p>
          <a:p>
            <a:endParaRPr lang="en-US" dirty="0"/>
          </a:p>
        </p:txBody>
      </p:sp>
      <p:sp>
        <p:nvSpPr>
          <p:cNvPr id="4" name="Slide Number Placeholder 3"/>
          <p:cNvSpPr>
            <a:spLocks noGrp="1"/>
          </p:cNvSpPr>
          <p:nvPr>
            <p:ph type="sldNum" sz="quarter" idx="5"/>
          </p:nvPr>
        </p:nvSpPr>
        <p:spPr/>
        <p:txBody>
          <a:bodyPr/>
          <a:lstStyle/>
          <a:p>
            <a:fld id="{3FF29B46-8B5B-6541-980A-C2D12B93E6A4}" type="slidenum">
              <a:rPr lang="en-US" smtClean="0"/>
              <a:t>6</a:t>
            </a:fld>
            <a:endParaRPr lang="en-US"/>
          </a:p>
        </p:txBody>
      </p:sp>
    </p:spTree>
    <p:extLst>
      <p:ext uri="{BB962C8B-B14F-4D97-AF65-F5344CB8AC3E}">
        <p14:creationId xmlns:p14="http://schemas.microsoft.com/office/powerpoint/2010/main" val="134478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 Rebeka </a:t>
            </a:r>
            <a:r>
              <a:rPr lang="en-US" b="1" dirty="0" err="1"/>
              <a:t>Ryvola</a:t>
            </a:r>
            <a:r>
              <a:rPr lang="en-US" b="1" dirty="0"/>
              <a:t> for the Red Cross Climate Centre</a:t>
            </a:r>
          </a:p>
          <a:p>
            <a:endParaRPr lang="en-US" b="1" dirty="0"/>
          </a:p>
          <a:p>
            <a:r>
              <a:rPr lang="en-US" b="1" dirty="0"/>
              <a:t>Notes:</a:t>
            </a:r>
          </a:p>
          <a:p>
            <a:endParaRPr lang="en-US" dirty="0"/>
          </a:p>
          <a:p>
            <a:r>
              <a:rPr lang="en-US" dirty="0"/>
              <a:t>What can National Societies do to support climate finance efforts for the health sector?</a:t>
            </a:r>
          </a:p>
          <a:p>
            <a:endParaRPr lang="en-US" dirty="0"/>
          </a:p>
          <a:p>
            <a:r>
              <a:rPr lang="en-US" dirty="0"/>
              <a:t>We divided actions into three categories: Initiate, communicate, and advocate. </a:t>
            </a:r>
          </a:p>
          <a:p>
            <a:endParaRPr lang="en-US" dirty="0"/>
          </a:p>
          <a:p>
            <a:r>
              <a:rPr lang="en-US" dirty="0"/>
              <a:t>Initiate focuses on </a:t>
            </a:r>
            <a:r>
              <a:rPr lang="en-US" sz="1200" b="0" i="0" u="none" strike="noStrike" kern="1200" dirty="0">
                <a:solidFill>
                  <a:schemeClr val="tx1"/>
                </a:solidFill>
                <a:effectLst/>
                <a:latin typeface="+mn-lt"/>
                <a:ea typeface="+mn-ea"/>
                <a:cs typeface="+mn-cs"/>
              </a:rPr>
              <a:t>integrating health and climate protocols into current projects and initiatives by creating climate-smart programming and developing programs that will address local needs related to health burdens of climate change. Doing so will help prove to national governments that national societies</a:t>
            </a:r>
            <a:r>
              <a:rPr lang="en-US" dirty="0"/>
              <a:t> - with their strong health portfolio's</a:t>
            </a:r>
            <a:r>
              <a:rPr lang="en-US" sz="1200" b="0" i="0" u="none" strike="noStrike" kern="1200" dirty="0">
                <a:solidFill>
                  <a:schemeClr val="tx1"/>
                </a:solidFill>
                <a:effectLst/>
                <a:latin typeface="+mn-lt"/>
                <a:ea typeface="+mn-ea"/>
                <a:cs typeface="+mn-cs"/>
              </a:rPr>
              <a:t> </a:t>
            </a:r>
            <a:r>
              <a:rPr lang="en-US" dirty="0"/>
              <a:t>– </a:t>
            </a:r>
            <a:r>
              <a:rPr lang="en-US" sz="1200" b="0" i="0" u="none" strike="noStrike" kern="1200" dirty="0">
                <a:solidFill>
                  <a:schemeClr val="tx1"/>
                </a:solidFill>
                <a:effectLst/>
                <a:latin typeface="+mn-lt"/>
                <a:ea typeface="+mn-ea"/>
                <a:cs typeface="+mn-cs"/>
              </a:rPr>
              <a:t>are</a:t>
            </a:r>
            <a:r>
              <a:rPr lang="en-US" dirty="0"/>
              <a:t> </a:t>
            </a:r>
            <a:r>
              <a:rPr lang="en-US" sz="1200" b="0" i="0" u="none" strike="noStrike" kern="1200" dirty="0">
                <a:solidFill>
                  <a:schemeClr val="tx1"/>
                </a:solidFill>
                <a:effectLst/>
                <a:latin typeface="+mn-lt"/>
                <a:ea typeface="+mn-ea"/>
                <a:cs typeface="+mn-cs"/>
              </a:rPr>
              <a:t>an integral part of climate adaptation in </a:t>
            </a:r>
            <a:r>
              <a:rPr lang="en-US" dirty="0"/>
              <a:t>their country</a:t>
            </a:r>
            <a:r>
              <a:rPr lang="en-US" sz="1200" b="0" i="0" u="none" strike="noStrike" kern="1200" dirty="0">
                <a:solidFill>
                  <a:schemeClr val="tx1"/>
                </a:solidFill>
                <a:effectLst/>
                <a:latin typeface="+mn-lt"/>
                <a:ea typeface="+mn-ea"/>
                <a:cs typeface="+mn-cs"/>
              </a:rPr>
              <a:t>.</a:t>
            </a:r>
            <a:r>
              <a:rPr lang="en-US" dirty="0"/>
              <a:t> </a:t>
            </a:r>
            <a:endParaRPr lang="en-US" sz="1200" b="0" i="0" u="none" strike="noStrike" kern="1200" dirty="0">
              <a:solidFill>
                <a:schemeClr val="tx1"/>
              </a:solidFill>
              <a:effectLst/>
              <a:latin typeface="+mn-lt"/>
              <a:cs typeface="Calibri"/>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Communicate to increase public awareness on the health risks of the climate crisis and the need for funding. You can do this by using narrative campaigns to engage community members and talk about climate impacts. National societies can hold trainings for volunteers and the public on the health impacts of climate change. National societies can also encourage public participation in advocacy initiatives and adaptation planning. </a:t>
            </a:r>
          </a:p>
          <a:p>
            <a:endParaRPr lang="en-US" sz="1200" b="0" i="0" u="none" strike="noStrike" kern="1200" dirty="0">
              <a:solidFill>
                <a:schemeClr val="tx1"/>
              </a:solidFill>
              <a:effectLst/>
              <a:latin typeface="+mn-lt"/>
              <a:cs typeface="Calibri" panose="020F0502020204030204"/>
            </a:endParaRPr>
          </a:p>
          <a:p>
            <a:endParaRPr lang="en-US" dirty="0">
              <a:cs typeface="Calibri" panose="020F0502020204030204"/>
            </a:endParaRPr>
          </a:p>
          <a:p>
            <a:r>
              <a:rPr lang="en-US" dirty="0">
                <a:cs typeface="Calibri" panose="020F0502020204030204"/>
              </a:rPr>
              <a:t>A final note of advice: </a:t>
            </a:r>
          </a:p>
          <a:p>
            <a:r>
              <a:rPr lang="en-US" dirty="0"/>
              <a:t>Lastly, national societies should advocate for the need for health to be included national climate policies, NDCs, and NAPs. This can be done by mapping out funding opportunities from national governments and multilateral funds, if any. Create coalitions with the IFRC and other NGOs in order to expand reach of influence. </a:t>
            </a:r>
            <a:r>
              <a:rPr lang="en-US" b="1" dirty="0"/>
              <a:t>Engaging in national climate adaptation planning is vital for accessing climate finance.</a:t>
            </a:r>
            <a:r>
              <a:rPr lang="en-US" dirty="0"/>
              <a:t> Climate finance priorities are based on national planning documents called National Adaptation Plans (NAPs) and Nationally Determined Contributions (NDCs). Ideally, national societies should be involved in helping shape these documents. In doing so, they can ensure that national planning documents reflect the NS’ climate priorities (including on health) and position NS as potential climate finance recipients. For more information, see </a:t>
            </a:r>
            <a:r>
              <a:rPr lang="en-US" dirty="0">
                <a:hlinkClick r:id="rId3"/>
              </a:rPr>
              <a:t>IFRC Guidance on NAP Engagement</a:t>
            </a:r>
            <a:r>
              <a:rPr lang="en-US" dirty="0"/>
              <a:t>. Lastly, National Societies can strive to partner with an climate fund accredited organization that will or has received climate finance funding from a multilateral climate fund. NS leadership should work on developing partnerships with accredited entities and national ministries involved in adaptation planning, to demonstrate the valuable role NS already play in locally led adaptation. Where possible, the IFRC and PNS should support NS to connect to climate finance opportunities domestically and internationally. </a:t>
            </a:r>
            <a:endParaRPr lang="en-US" dirty="0">
              <a:cs typeface="Calibri"/>
            </a:endParaRPr>
          </a:p>
        </p:txBody>
      </p:sp>
      <p:sp>
        <p:nvSpPr>
          <p:cNvPr id="4" name="Slide Number Placeholder 3"/>
          <p:cNvSpPr>
            <a:spLocks noGrp="1"/>
          </p:cNvSpPr>
          <p:nvPr>
            <p:ph type="sldNum" sz="quarter" idx="5"/>
          </p:nvPr>
        </p:nvSpPr>
        <p:spPr/>
        <p:txBody>
          <a:bodyPr/>
          <a:lstStyle/>
          <a:p>
            <a:fld id="{3FF29B46-8B5B-6541-980A-C2D12B93E6A4}" type="slidenum">
              <a:rPr lang="en-US" smtClean="0"/>
              <a:t>7</a:t>
            </a:fld>
            <a:endParaRPr lang="en-US"/>
          </a:p>
        </p:txBody>
      </p:sp>
    </p:spTree>
    <p:extLst>
      <p:ext uri="{BB962C8B-B14F-4D97-AF65-F5344CB8AC3E}">
        <p14:creationId xmlns:p14="http://schemas.microsoft.com/office/powerpoint/2010/main" val="212374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397920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81586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86076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object">
  <p:cSld name="Titel en object">
    <p:bg>
      <p:bgPr>
        <a:solidFill>
          <a:schemeClr val="lt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151404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1" name="Google Shape;11;p46"/>
          <p:cNvSpPr txBox="1"/>
          <p:nvPr/>
        </p:nvSpPr>
        <p:spPr>
          <a:xfrm>
            <a:off x="9046303" y="6604999"/>
            <a:ext cx="2660682" cy="231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nl-NL" sz="900" b="0" i="0" u="none" strike="noStrike" cap="none">
                <a:solidFill>
                  <a:schemeClr val="dk1"/>
                </a:solidFill>
                <a:latin typeface="Calibri"/>
                <a:ea typeface="Calibri"/>
                <a:cs typeface="Calibri"/>
                <a:sym typeface="Calibri"/>
              </a:rPr>
              <a:t>Climate Training Kit. Module 2d: Health and climate</a:t>
            </a:r>
            <a:endParaRPr sz="1400" b="0" i="0" u="none" strike="noStrike" cap="none">
              <a:solidFill>
                <a:srgbClr val="000000"/>
              </a:solidFill>
              <a:latin typeface="Arial"/>
              <a:ea typeface="Arial"/>
              <a:cs typeface="Arial"/>
              <a:sym typeface="Arial"/>
            </a:endParaRPr>
          </a:p>
        </p:txBody>
      </p:sp>
      <p:pic>
        <p:nvPicPr>
          <p:cNvPr id="12" name="Google Shape;12;p46" descr="cc_koffer.ai"/>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11774196" y="6548470"/>
            <a:ext cx="320362" cy="252000"/>
          </a:xfrm>
          <a:prstGeom prst="rect">
            <a:avLst/>
          </a:prstGeom>
          <a:noFill/>
          <a:ln>
            <a:noFill/>
          </a:ln>
        </p:spPr>
      </p:pic>
      <p:grpSp>
        <p:nvGrpSpPr>
          <p:cNvPr id="5" name="Group 4">
            <a:extLst>
              <a:ext uri="{FF2B5EF4-FFF2-40B4-BE49-F238E27FC236}">
                <a16:creationId xmlns:a16="http://schemas.microsoft.com/office/drawing/2014/main" id="{9D0D99D9-7D79-488D-B1B8-A7EE3E5E25BF}"/>
              </a:ext>
            </a:extLst>
          </p:cNvPr>
          <p:cNvGrpSpPr>
            <a:grpSpLocks noChangeAspect="1"/>
          </p:cNvGrpSpPr>
          <p:nvPr userDrawn="1"/>
        </p:nvGrpSpPr>
        <p:grpSpPr>
          <a:xfrm>
            <a:off x="0" y="6624000"/>
            <a:ext cx="1742562" cy="234000"/>
            <a:chOff x="2078226" y="4478558"/>
            <a:chExt cx="9083625" cy="1219795"/>
          </a:xfrm>
        </p:grpSpPr>
        <p:pic>
          <p:nvPicPr>
            <p:cNvPr id="7" name="Google Shape;12;p51">
              <a:extLst>
                <a:ext uri="{FF2B5EF4-FFF2-40B4-BE49-F238E27FC236}">
                  <a16:creationId xmlns:a16="http://schemas.microsoft.com/office/drawing/2014/main" id="{DFB8A33D-18E0-43B3-B1D1-B3E91E23EF3B}"/>
                </a:ext>
              </a:extLst>
            </p:cNvPr>
            <p:cNvPicPr preferRelativeResize="0">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2078226" y="4478558"/>
              <a:ext cx="4745432" cy="1219795"/>
            </a:xfrm>
            <a:prstGeom prst="rect">
              <a:avLst/>
            </a:prstGeom>
            <a:noFill/>
            <a:ln>
              <a:noFill/>
            </a:ln>
          </p:spPr>
        </p:pic>
        <p:pic>
          <p:nvPicPr>
            <p:cNvPr id="4" name="Picture 3">
              <a:extLst>
                <a:ext uri="{FF2B5EF4-FFF2-40B4-BE49-F238E27FC236}">
                  <a16:creationId xmlns:a16="http://schemas.microsoft.com/office/drawing/2014/main" id="{29771ABD-121C-4ACD-B1A6-15F6B3F8912D}"/>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786190" y="4478558"/>
              <a:ext cx="4375661" cy="1219795"/>
            </a:xfrm>
            <a:prstGeom prst="rect">
              <a:avLst/>
            </a:prstGeom>
          </p:spPr>
        </p:pic>
      </p:grpSp>
    </p:spTree>
    <p:extLst>
      <p:ext uri="{BB962C8B-B14F-4D97-AF65-F5344CB8AC3E}">
        <p14:creationId xmlns:p14="http://schemas.microsoft.com/office/powerpoint/2010/main" val="1521264533"/>
      </p:ext>
    </p:extLst>
  </p:cSld>
  <p:clrMap bg1="lt1" tx1="dk1" bg2="dk2" tx2="lt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p1">
            <a:extLst>
              <a:ext uri="{FF2B5EF4-FFF2-40B4-BE49-F238E27FC236}">
                <a16:creationId xmlns:a16="http://schemas.microsoft.com/office/drawing/2014/main" id="{1D949378-380B-7A49-94C0-4D32CE47D0C0}"/>
              </a:ext>
            </a:extLst>
          </p:cNvPr>
          <p:cNvSpPr/>
          <p:nvPr/>
        </p:nvSpPr>
        <p:spPr>
          <a:xfrm>
            <a:off x="551384" y="1596361"/>
            <a:ext cx="4924488" cy="1314159"/>
          </a:xfrm>
          <a:prstGeom prst="rect">
            <a:avLst/>
          </a:prstGeom>
          <a:noFill/>
          <a:ln>
            <a:noFill/>
          </a:ln>
        </p:spPr>
        <p:txBody>
          <a:bodyPr spcFirstLastPara="1" wrap="square" lIns="82275" tIns="41125" rIns="82275" bIns="411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mn-lt"/>
                <a:ea typeface="Calibri"/>
                <a:cs typeface="Calibri"/>
                <a:sym typeface="Calibri"/>
              </a:rPr>
              <a:t>Climate </a:t>
            </a:r>
            <a:r>
              <a:rPr lang="en-US" sz="4000" b="1" dirty="0">
                <a:solidFill>
                  <a:srgbClr val="000000"/>
                </a:solidFill>
                <a:ea typeface="Calibri"/>
                <a:cs typeface="Calibri"/>
                <a:sym typeface="Calibri"/>
              </a:rPr>
              <a:t>finance</a:t>
            </a:r>
          </a:p>
          <a:p>
            <a:pPr marL="0" marR="0" lvl="0" indent="0" algn="l" rtl="0">
              <a:lnSpc>
                <a:spcPct val="100000"/>
              </a:lnSpc>
              <a:spcBef>
                <a:spcPts val="0"/>
              </a:spcBef>
              <a:spcAft>
                <a:spcPts val="0"/>
              </a:spcAft>
              <a:buClr>
                <a:srgbClr val="000000"/>
              </a:buClr>
              <a:buSzPts val="4000"/>
              <a:buFont typeface="Arial"/>
              <a:buNone/>
            </a:pPr>
            <a:r>
              <a:rPr lang="en-US" sz="4000" b="1" dirty="0">
                <a:solidFill>
                  <a:srgbClr val="000000"/>
                </a:solidFill>
                <a:ea typeface="Arial"/>
                <a:cs typeface="Calibri"/>
                <a:sym typeface="Calibri"/>
              </a:rPr>
              <a:t>a</a:t>
            </a:r>
            <a:r>
              <a:rPr lang="en-US" sz="4000" b="1" i="0" u="none" strike="noStrike" cap="none" dirty="0">
                <a:solidFill>
                  <a:srgbClr val="000000"/>
                </a:solidFill>
                <a:latin typeface="+mn-lt"/>
                <a:ea typeface="Arial"/>
                <a:cs typeface="Calibri"/>
                <a:sym typeface="Calibri"/>
              </a:rPr>
              <a:t>nd health</a:t>
            </a:r>
            <a:endParaRPr lang="en-US" sz="4000" b="0" i="0" u="none" strike="noStrike" cap="none" dirty="0">
              <a:solidFill>
                <a:srgbClr val="000000"/>
              </a:solidFill>
              <a:latin typeface="+mn-lt"/>
              <a:ea typeface="Arial"/>
              <a:cs typeface="Arial"/>
              <a:sym typeface="Arial"/>
            </a:endParaRPr>
          </a:p>
        </p:txBody>
      </p:sp>
      <p:pic>
        <p:nvPicPr>
          <p:cNvPr id="3" name="Google Shape;26;p1">
            <a:extLst>
              <a:ext uri="{FF2B5EF4-FFF2-40B4-BE49-F238E27FC236}">
                <a16:creationId xmlns:a16="http://schemas.microsoft.com/office/drawing/2014/main" id="{CB9A4D61-A296-AE4F-8621-AA38B90A404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5905" y="2933839"/>
            <a:ext cx="2252134" cy="1000591"/>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54E6CCA7-C9A3-BB41-B50B-3498D3C2AD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9578" y="257661"/>
            <a:ext cx="5524927" cy="6600339"/>
          </a:xfrm>
          <a:prstGeom prst="rect">
            <a:avLst/>
          </a:prstGeom>
        </p:spPr>
      </p:pic>
    </p:spTree>
    <p:extLst>
      <p:ext uri="{BB962C8B-B14F-4D97-AF65-F5344CB8AC3E}">
        <p14:creationId xmlns:p14="http://schemas.microsoft.com/office/powerpoint/2010/main" val="379846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EC486D-29BA-7946-A699-2ADD2179E8D2}"/>
              </a:ext>
            </a:extLst>
          </p:cNvPr>
          <p:cNvSpPr txBox="1"/>
          <p:nvPr/>
        </p:nvSpPr>
        <p:spPr>
          <a:xfrm>
            <a:off x="407368" y="332656"/>
            <a:ext cx="6768752" cy="646331"/>
          </a:xfrm>
          <a:prstGeom prst="rect">
            <a:avLst/>
          </a:prstGeom>
          <a:noFill/>
        </p:spPr>
        <p:txBody>
          <a:bodyPr wrap="square" rtlCol="0">
            <a:spAutoFit/>
          </a:bodyPr>
          <a:lstStyle/>
          <a:p>
            <a:r>
              <a:rPr lang="en-US" sz="3600" b="1" dirty="0">
                <a:solidFill>
                  <a:srgbClr val="C00000"/>
                </a:solidFill>
              </a:rPr>
              <a:t>What is climate finance?</a:t>
            </a:r>
          </a:p>
        </p:txBody>
      </p:sp>
      <p:sp>
        <p:nvSpPr>
          <p:cNvPr id="3" name="Rounded Rectangle 2">
            <a:extLst>
              <a:ext uri="{FF2B5EF4-FFF2-40B4-BE49-F238E27FC236}">
                <a16:creationId xmlns:a16="http://schemas.microsoft.com/office/drawing/2014/main" id="{862FC940-8D53-3B4D-A905-F8EB5CFF9D25}"/>
              </a:ext>
            </a:extLst>
          </p:cNvPr>
          <p:cNvSpPr/>
          <p:nvPr/>
        </p:nvSpPr>
        <p:spPr>
          <a:xfrm>
            <a:off x="2207568" y="1556792"/>
            <a:ext cx="7776864" cy="2362956"/>
          </a:xfrm>
          <a:prstGeom prst="roundRect">
            <a:avLst/>
          </a:prstGeom>
          <a:gradFill>
            <a:gsLst>
              <a:gs pos="0">
                <a:srgbClr val="EA8C8C"/>
              </a:gs>
              <a:gs pos="100000">
                <a:srgbClr val="C00000">
                  <a:tint val="44500"/>
                  <a:satMod val="160000"/>
                </a:srgbClr>
              </a:gs>
              <a:gs pos="100000">
                <a:srgbClr val="C00000">
                  <a:tint val="23500"/>
                  <a:satMod val="1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Any funding that supports climate adaptation and mitigation</a:t>
            </a:r>
          </a:p>
        </p:txBody>
      </p:sp>
      <p:sp>
        <p:nvSpPr>
          <p:cNvPr id="4" name="Rounded Rectangle 3">
            <a:extLst>
              <a:ext uri="{FF2B5EF4-FFF2-40B4-BE49-F238E27FC236}">
                <a16:creationId xmlns:a16="http://schemas.microsoft.com/office/drawing/2014/main" id="{1618F538-E999-1E4D-A94D-C201E98545E7}"/>
              </a:ext>
            </a:extLst>
          </p:cNvPr>
          <p:cNvSpPr/>
          <p:nvPr/>
        </p:nvSpPr>
        <p:spPr>
          <a:xfrm>
            <a:off x="2230547" y="4171516"/>
            <a:ext cx="3672408" cy="2030300"/>
          </a:xfrm>
          <a:prstGeom prst="roundRect">
            <a:avLst/>
          </a:prstGeom>
          <a:gradFill flip="none" rotWithShape="1">
            <a:gsLst>
              <a:gs pos="59000">
                <a:srgbClr val="EFAEAE"/>
              </a:gs>
              <a:gs pos="96000">
                <a:srgbClr val="EFAEAE"/>
              </a:gs>
              <a:gs pos="0">
                <a:srgbClr val="C00000">
                  <a:tint val="66000"/>
                  <a:satMod val="160000"/>
                </a:srgbClr>
              </a:gs>
              <a:gs pos="100000">
                <a:srgbClr val="C0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50% Adaptation </a:t>
            </a:r>
          </a:p>
        </p:txBody>
      </p:sp>
      <p:sp>
        <p:nvSpPr>
          <p:cNvPr id="5" name="Rounded Rectangle 4">
            <a:extLst>
              <a:ext uri="{FF2B5EF4-FFF2-40B4-BE49-F238E27FC236}">
                <a16:creationId xmlns:a16="http://schemas.microsoft.com/office/drawing/2014/main" id="{6EDEB4A6-00BA-E64D-8465-49B2C9C63210}"/>
              </a:ext>
            </a:extLst>
          </p:cNvPr>
          <p:cNvSpPr/>
          <p:nvPr/>
        </p:nvSpPr>
        <p:spPr>
          <a:xfrm>
            <a:off x="6284301" y="4171516"/>
            <a:ext cx="3672408" cy="2030300"/>
          </a:xfrm>
          <a:prstGeom prst="roundRect">
            <a:avLst/>
          </a:prstGeom>
          <a:gradFill flip="none" rotWithShape="1">
            <a:gsLst>
              <a:gs pos="0">
                <a:srgbClr val="C00000">
                  <a:tint val="66000"/>
                  <a:satMod val="160000"/>
                </a:srgbClr>
              </a:gs>
              <a:gs pos="100000">
                <a:srgbClr val="C00000">
                  <a:tint val="44500"/>
                  <a:satMod val="160000"/>
                </a:srgbClr>
              </a:gs>
              <a:gs pos="100000">
                <a:srgbClr val="C0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50% Mitigation  </a:t>
            </a:r>
          </a:p>
        </p:txBody>
      </p:sp>
      <p:sp>
        <p:nvSpPr>
          <p:cNvPr id="7" name="Rounded Rectangle 6">
            <a:extLst>
              <a:ext uri="{FF2B5EF4-FFF2-40B4-BE49-F238E27FC236}">
                <a16:creationId xmlns:a16="http://schemas.microsoft.com/office/drawing/2014/main" id="{135EA15B-D211-DE43-934B-D1C3E021A5A6}"/>
              </a:ext>
            </a:extLst>
          </p:cNvPr>
          <p:cNvSpPr/>
          <p:nvPr/>
        </p:nvSpPr>
        <p:spPr>
          <a:xfrm>
            <a:off x="427563" y="4773294"/>
            <a:ext cx="1441833" cy="956934"/>
          </a:xfrm>
          <a:prstGeom prst="roundRect">
            <a:avLst/>
          </a:prstGeom>
          <a:noFill/>
          <a:ln w="28575">
            <a:solidFill>
              <a:srgbClr val="EA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50000"/>
                  </a:schemeClr>
                </a:solidFill>
              </a:rPr>
              <a:t>Goal</a:t>
            </a:r>
          </a:p>
        </p:txBody>
      </p:sp>
      <p:sp>
        <p:nvSpPr>
          <p:cNvPr id="11" name="Rounded Rectangle 10">
            <a:extLst>
              <a:ext uri="{FF2B5EF4-FFF2-40B4-BE49-F238E27FC236}">
                <a16:creationId xmlns:a16="http://schemas.microsoft.com/office/drawing/2014/main" id="{5A4E816D-DEF3-0649-9056-7D54E1EAEC4A}"/>
              </a:ext>
            </a:extLst>
          </p:cNvPr>
          <p:cNvSpPr/>
          <p:nvPr/>
        </p:nvSpPr>
        <p:spPr>
          <a:xfrm>
            <a:off x="191344" y="4072148"/>
            <a:ext cx="10657184" cy="21296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75% Mitigation  </a:t>
            </a:r>
          </a:p>
        </p:txBody>
      </p:sp>
      <p:sp>
        <p:nvSpPr>
          <p:cNvPr id="8" name="Rounded Rectangle 7">
            <a:extLst>
              <a:ext uri="{FF2B5EF4-FFF2-40B4-BE49-F238E27FC236}">
                <a16:creationId xmlns:a16="http://schemas.microsoft.com/office/drawing/2014/main" id="{A17EC1C8-215A-794E-A7B9-8AEA424B0EB9}"/>
              </a:ext>
            </a:extLst>
          </p:cNvPr>
          <p:cNvSpPr/>
          <p:nvPr/>
        </p:nvSpPr>
        <p:spPr>
          <a:xfrm>
            <a:off x="4513304" y="4171516"/>
            <a:ext cx="5471128" cy="2030300"/>
          </a:xfrm>
          <a:prstGeom prst="roundRect">
            <a:avLst/>
          </a:prstGeom>
          <a:gradFill flip="none" rotWithShape="1">
            <a:gsLst>
              <a:gs pos="0">
                <a:srgbClr val="C00000">
                  <a:tint val="66000"/>
                  <a:satMod val="160000"/>
                </a:srgbClr>
              </a:gs>
              <a:gs pos="100000">
                <a:srgbClr val="C00000">
                  <a:tint val="44500"/>
                  <a:satMod val="160000"/>
                </a:srgbClr>
              </a:gs>
              <a:gs pos="100000">
                <a:srgbClr val="C0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75% Mitigation  </a:t>
            </a:r>
          </a:p>
        </p:txBody>
      </p:sp>
      <p:sp>
        <p:nvSpPr>
          <p:cNvPr id="9" name="Rounded Rectangle 8">
            <a:extLst>
              <a:ext uri="{FF2B5EF4-FFF2-40B4-BE49-F238E27FC236}">
                <a16:creationId xmlns:a16="http://schemas.microsoft.com/office/drawing/2014/main" id="{C82C77AD-5802-9342-9520-93A652B68891}"/>
              </a:ext>
            </a:extLst>
          </p:cNvPr>
          <p:cNvSpPr/>
          <p:nvPr/>
        </p:nvSpPr>
        <p:spPr>
          <a:xfrm>
            <a:off x="2310491" y="4164907"/>
            <a:ext cx="2012140" cy="2003784"/>
          </a:xfrm>
          <a:prstGeom prst="roundRect">
            <a:avLst/>
          </a:prstGeom>
          <a:gradFill flip="none" rotWithShape="1">
            <a:gsLst>
              <a:gs pos="59000">
                <a:srgbClr val="EFAEAE"/>
              </a:gs>
              <a:gs pos="96000">
                <a:srgbClr val="EFAEAE"/>
              </a:gs>
              <a:gs pos="0">
                <a:srgbClr val="C00000">
                  <a:tint val="66000"/>
                  <a:satMod val="160000"/>
                </a:srgbClr>
              </a:gs>
              <a:gs pos="100000">
                <a:srgbClr val="C0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25% Adapt</a:t>
            </a:r>
          </a:p>
        </p:txBody>
      </p:sp>
      <p:sp>
        <p:nvSpPr>
          <p:cNvPr id="10" name="Rounded Rectangle 9">
            <a:extLst>
              <a:ext uri="{FF2B5EF4-FFF2-40B4-BE49-F238E27FC236}">
                <a16:creationId xmlns:a16="http://schemas.microsoft.com/office/drawing/2014/main" id="{4CA79951-2721-1845-A96C-CA7A1A9A6A93}"/>
              </a:ext>
            </a:extLst>
          </p:cNvPr>
          <p:cNvSpPr/>
          <p:nvPr/>
        </p:nvSpPr>
        <p:spPr>
          <a:xfrm>
            <a:off x="430113" y="4784399"/>
            <a:ext cx="1441833" cy="956934"/>
          </a:xfrm>
          <a:prstGeom prst="roundRect">
            <a:avLst/>
          </a:prstGeom>
          <a:noFill/>
          <a:ln w="28575">
            <a:solidFill>
              <a:srgbClr val="EA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50000"/>
                  </a:schemeClr>
                </a:solidFill>
              </a:rPr>
              <a:t>2019</a:t>
            </a:r>
          </a:p>
        </p:txBody>
      </p:sp>
    </p:spTree>
    <p:extLst>
      <p:ext uri="{BB962C8B-B14F-4D97-AF65-F5344CB8AC3E}">
        <p14:creationId xmlns:p14="http://schemas.microsoft.com/office/powerpoint/2010/main" val="27707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0C038A-85FF-C046-A523-7DF02030391F}"/>
              </a:ext>
            </a:extLst>
          </p:cNvPr>
          <p:cNvSpPr/>
          <p:nvPr/>
        </p:nvSpPr>
        <p:spPr>
          <a:xfrm>
            <a:off x="1772390" y="-4364"/>
            <a:ext cx="1721930" cy="7033764"/>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94E7EB-440E-6549-86EC-FABDA1C1DB71}"/>
              </a:ext>
            </a:extLst>
          </p:cNvPr>
          <p:cNvSpPr/>
          <p:nvPr/>
        </p:nvSpPr>
        <p:spPr>
          <a:xfrm>
            <a:off x="8718649" y="-4364"/>
            <a:ext cx="1766705" cy="692747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line&#10;&#10;Description automatically generated with medium confidence">
            <a:extLst>
              <a:ext uri="{FF2B5EF4-FFF2-40B4-BE49-F238E27FC236}">
                <a16:creationId xmlns:a16="http://schemas.microsoft.com/office/drawing/2014/main" id="{388CDA8C-DEC0-E946-BB2E-C16141A89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3354" y="0"/>
            <a:ext cx="6991037" cy="692310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811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24D04F8-A3E7-024D-9CA0-0744DE05F4A6}"/>
              </a:ext>
            </a:extLst>
          </p:cNvPr>
          <p:cNvSpPr/>
          <p:nvPr/>
        </p:nvSpPr>
        <p:spPr>
          <a:xfrm>
            <a:off x="-672752" y="-29152"/>
            <a:ext cx="13537503" cy="1512168"/>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Diagram&#10;&#10;Description automatically generated">
            <a:extLst>
              <a:ext uri="{FF2B5EF4-FFF2-40B4-BE49-F238E27FC236}">
                <a16:creationId xmlns:a16="http://schemas.microsoft.com/office/drawing/2014/main" id="{A74FA965-4007-CE4B-BEC0-54193BE50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9536" y="-29152"/>
            <a:ext cx="8140675" cy="6915971"/>
          </a:xfrm>
          <a:prstGeom prst="rect">
            <a:avLst/>
          </a:prstGeom>
          <a:scene3d>
            <a:camera prst="orthographicFront"/>
            <a:lightRig rig="threePt" dir="t"/>
          </a:scene3d>
          <a:sp3d>
            <a:bevelT/>
          </a:sp3d>
        </p:spPr>
      </p:pic>
    </p:spTree>
    <p:extLst>
      <p:ext uri="{BB962C8B-B14F-4D97-AF65-F5344CB8AC3E}">
        <p14:creationId xmlns:p14="http://schemas.microsoft.com/office/powerpoint/2010/main" val="49185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56941A7B-7D1D-4C4E-BC21-3221381B2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9536" y="0"/>
            <a:ext cx="8172777" cy="6858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280855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9BB80934-6CD5-9448-807F-17C95AE429BA}"/>
              </a:ext>
            </a:extLst>
          </p:cNvPr>
          <p:cNvSpPr/>
          <p:nvPr/>
        </p:nvSpPr>
        <p:spPr>
          <a:xfrm>
            <a:off x="-816768" y="1714116"/>
            <a:ext cx="13465495" cy="3803116"/>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6A8950EC-3758-5543-B1F9-C7F25302FC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2306" y="0"/>
            <a:ext cx="5587387" cy="6858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5173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F17A66-72DB-8A47-A3BF-426BEC61049B}"/>
              </a:ext>
            </a:extLst>
          </p:cNvPr>
          <p:cNvSpPr/>
          <p:nvPr/>
        </p:nvSpPr>
        <p:spPr>
          <a:xfrm>
            <a:off x="1772390" y="-4364"/>
            <a:ext cx="1721930" cy="7033764"/>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D86782-EDA5-704E-9265-45C866FCFD2F}"/>
              </a:ext>
            </a:extLst>
          </p:cNvPr>
          <p:cNvSpPr/>
          <p:nvPr/>
        </p:nvSpPr>
        <p:spPr>
          <a:xfrm>
            <a:off x="8904312" y="-13752"/>
            <a:ext cx="1721930" cy="7033764"/>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D0549A53-C4A6-834F-9FC6-A32158B12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1429" y="0"/>
            <a:ext cx="6610323" cy="70294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53046916"/>
      </p:ext>
    </p:extLst>
  </p:cSld>
  <p:clrMapOvr>
    <a:masterClrMapping/>
  </p:clrMapOvr>
</p:sld>
</file>

<file path=ppt/theme/theme1.xml><?xml version="1.0" encoding="utf-8"?>
<a:theme xmlns:a="http://schemas.openxmlformats.org/drawingml/2006/main" name="1_Kantoorthema">
  <a:themeElements>
    <a:clrScheme name="Kantoorth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32C500A9C70C498CD2637E9D555FAC" ma:contentTypeVersion="12" ma:contentTypeDescription="Een nieuw document maken." ma:contentTypeScope="" ma:versionID="b7af51e4e5d158a6ef33ed44b49ab0e2">
  <xsd:schema xmlns:xsd="http://www.w3.org/2001/XMLSchema" xmlns:xs="http://www.w3.org/2001/XMLSchema" xmlns:p="http://schemas.microsoft.com/office/2006/metadata/properties" xmlns:ns2="71600318-39bc-4925-bfae-e839e68b77de" xmlns:ns3="66ebfe91-91b8-467d-a998-3545d27483f2" targetNamespace="http://schemas.microsoft.com/office/2006/metadata/properties" ma:root="true" ma:fieldsID="744e87cfaac8d34b644930d5a7dd6c6b" ns2:_="" ns3:_="">
    <xsd:import namespace="71600318-39bc-4925-bfae-e839e68b77de"/>
    <xsd:import namespace="66ebfe91-91b8-467d-a998-3545d27483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00318-39bc-4925-bfae-e839e68b77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ebfe91-91b8-467d-a998-3545d27483f2"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37BC5-0414-46AB-AE15-8944AFD87631}">
  <ds:schemaRefs>
    <ds:schemaRef ds:uri="http://schemas.microsoft.com/sharepoint/v3/contenttype/forms"/>
  </ds:schemaRefs>
</ds:datastoreItem>
</file>

<file path=customXml/itemProps2.xml><?xml version="1.0" encoding="utf-8"?>
<ds:datastoreItem xmlns:ds="http://schemas.openxmlformats.org/officeDocument/2006/customXml" ds:itemID="{1228F44C-6CB8-4BB4-8DD0-60AF1543DF62}">
  <ds:schemaRefs>
    <ds:schemaRef ds:uri="http://schemas.openxmlformats.org/package/2006/metadata/core-properties"/>
    <ds:schemaRef ds:uri="http://purl.org/dc/elements/1.1/"/>
    <ds:schemaRef ds:uri="http://schemas.microsoft.com/office/2006/metadata/properties"/>
    <ds:schemaRef ds:uri="66ebfe91-91b8-467d-a998-3545d27483f2"/>
    <ds:schemaRef ds:uri="http://purl.org/dc/terms/"/>
    <ds:schemaRef ds:uri="71600318-39bc-4925-bfae-e839e68b77de"/>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7E230B2-7E00-4886-93F7-ADA63D01C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00318-39bc-4925-bfae-e839e68b77de"/>
    <ds:schemaRef ds:uri="66ebfe91-91b8-467d-a998-3545d2748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20221</TotalTime>
  <Words>1613</Words>
  <Application>Microsoft Office PowerPoint</Application>
  <PresentationFormat>Breedbeeld</PresentationFormat>
  <Paragraphs>97</Paragraphs>
  <Slides>7</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Calibri</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Aditi Kapoor</dc:creator>
  <cp:lastModifiedBy>Monasso, Fleur</cp:lastModifiedBy>
  <cp:revision>239</cp:revision>
  <dcterms:created xsi:type="dcterms:W3CDTF">2021-06-01T05:13:13Z</dcterms:created>
  <dcterms:modified xsi:type="dcterms:W3CDTF">2022-06-23T12:14:36Z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0x0101003D32C500A9C70C498CD2637E9D555FAC</vt:lpwstr>
  </property>
</Properties>
</file>